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83" r:id="rId3"/>
    <p:sldId id="258" r:id="rId4"/>
    <p:sldId id="275" r:id="rId5"/>
    <p:sldId id="276" r:id="rId6"/>
    <p:sldId id="267" r:id="rId7"/>
    <p:sldId id="263" r:id="rId8"/>
    <p:sldId id="272" r:id="rId9"/>
    <p:sldId id="271" r:id="rId10"/>
    <p:sldId id="273" r:id="rId11"/>
    <p:sldId id="281" r:id="rId12"/>
    <p:sldId id="269" r:id="rId13"/>
    <p:sldId id="274" r:id="rId14"/>
    <p:sldId id="270" r:id="rId15"/>
    <p:sldId id="266" r:id="rId16"/>
    <p:sldId id="278" r:id="rId17"/>
    <p:sldId id="286" r:id="rId18"/>
    <p:sldId id="287" r:id="rId19"/>
    <p:sldId id="268" r:id="rId20"/>
    <p:sldId id="264" r:id="rId21"/>
    <p:sldId id="280" r:id="rId22"/>
    <p:sldId id="282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19CBD-317B-45C0-947F-C0DCA9FB2A23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4EEDB-B0DA-4D38-B263-B1F4E642E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925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D4EEDB-B0DA-4D38-B263-B1F4E642EF7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80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021FF-A47D-69C2-43BB-DF026CCB42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192BCA-9AF8-6556-BE58-DBE9DE1093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45286-9003-4F64-4C37-E3B0AC819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AEED-42DC-472A-94C8-4E4830D014E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08156-AD79-FEF1-196C-2CC8D4859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57CA0-195B-4234-3418-640D0B263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1406-394D-4647-9A93-CE65BFDCF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36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5305-FCED-633B-1571-523BFB1A3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5F136-0C8E-A158-CF8A-B8EB78948B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E4C094-3200-5B37-D40B-E77DEB77C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AEED-42DC-472A-94C8-4E4830D014E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F9175-1186-CFE8-878A-EA96E8B59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CA745-D406-E017-975B-52A44346A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1406-394D-4647-9A93-CE65BFDCF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206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F1430-8122-0DE7-CC88-5391B427E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D46F4B-1B5C-1479-5984-D561A74B5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58D894-9368-285F-0927-C530CEDE9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AEED-42DC-472A-94C8-4E4830D014E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A5098-AB80-1D71-CB1D-CB6DECF0D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75BA35-A870-D022-A204-77FE9D243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1406-394D-4647-9A93-CE65BFDCF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68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0E16C-4818-7395-1974-2092A956F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0AB41-72D1-8BDE-62B0-188AC8D204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02BBB7-B101-FEA1-8708-8F412DF4D7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AE2732-1C0C-91F6-1482-261F3AEF4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AEED-42DC-472A-94C8-4E4830D014E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F45580-3BC0-946B-D632-24C704EB0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6A5750-57C6-62F9-1CB8-B5F7E8F96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1406-394D-4647-9A93-CE65BFDCF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123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AEA00-A4D0-1C8F-FE71-8BE5871C7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B2723-DBB1-8608-C0C2-408339FA8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53AB6E-F4CD-5054-C907-4D6F1F6EF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32A166-EC30-B4B8-F5E8-87E713A72F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CB0840-13B1-7C3A-2B8A-2BAB57B5A3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18538C-C34A-4F27-11DF-6BA143F0D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AEED-42DC-472A-94C8-4E4830D014E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A889C8-790C-3FF2-95FD-9316F9CDD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DD719C-8395-BAA9-1E29-3CBE857E1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1406-394D-4647-9A93-CE65BFDCF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2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AFF7B-C4DE-58F3-7DE2-B1BC0C72E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FEFF55-7952-4688-9C28-BCF21FE20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AEED-42DC-472A-94C8-4E4830D014E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13CAB6-601F-A3E6-D209-75358C2CE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FCB561-9638-488E-543A-7B0494C8B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1406-394D-4647-9A93-CE65BFDCF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25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4AF4BB-888E-0620-8214-EFA03072D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AEED-42DC-472A-94C8-4E4830D014E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8A972C-11F0-B231-198E-1DECE261F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D99BB0-6DD9-7670-344E-C298591E6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1406-394D-4647-9A93-CE65BFDCF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787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AF00D-0C62-747D-624D-0FCEA3B83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FD44B-8D87-0A7C-6BC6-A2DD9058CF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2E01F-495B-E185-A0D8-C243ADCAF2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E1F759-DC71-1BA6-B5A4-0F56A387D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AEED-42DC-472A-94C8-4E4830D014E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367286-6D68-837F-2AA0-EF44FDDC1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277D7-2520-73FB-D252-28C01C80C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1406-394D-4647-9A93-CE65BFDCF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222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0DD3C-6014-5689-8E0F-28037A075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E10D3A-85D2-255D-9DA5-16F0445EF4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DA8416-58AE-9162-92E9-8FB84874EC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A10146-4547-0A21-2AED-F2995BF65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AEED-42DC-472A-94C8-4E4830D014E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3951B-F488-7AFC-109B-ECDE5575D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5341A9-AD35-60B4-0D3D-207F3D67B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1406-394D-4647-9A93-CE65BFDCF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680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AE591-3FEA-337A-6B23-B42619A47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EDAEEF-0E52-7D16-D0AF-F2278A221B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DD5DE-E1AB-7DCC-C3AD-34A715A3A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AEED-42DC-472A-94C8-4E4830D014E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323E2-D61E-9957-1436-02D2BA9C1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178F5-B784-E19A-A810-DD46AAEF9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1406-394D-4647-9A93-CE65BFDCF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8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4F45F7-5137-C944-DA24-D708F2ABC4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6D81D1-F56A-F2F5-224D-BFEED27325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4A39D-BE68-082E-4691-21D0AA5D7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CAEED-42DC-472A-94C8-4E4830D014E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F5D86-9DB4-EC46-010C-46F6504BB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49F0D-5E9C-CBB6-5748-EDA9DF87D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401406-394D-4647-9A93-CE65BFDCF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870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5F15B4-D05F-A285-2CCA-86310D0E5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FC1169-B9B6-951E-C064-7E72771BF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ED38CF-A06E-406A-9F72-150C7739FF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ECAEED-42DC-472A-94C8-4E4830D014E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F3299-1194-F222-1A45-C6E86E3B9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1B90B-FB2D-7DC9-D673-53A994E1D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401406-394D-4647-9A93-CE65BFDCF4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3927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Jeff@Speakworth.com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speakworth.com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38567B-BC8A-5381-A491-526D610CE9CD}"/>
              </a:ext>
            </a:extLst>
          </p:cNvPr>
          <p:cNvSpPr txBox="1"/>
          <p:nvPr/>
        </p:nvSpPr>
        <p:spPr>
          <a:xfrm>
            <a:off x="2182108" y="1970170"/>
            <a:ext cx="78277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/>
              <a:t>The Readiness Gap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115383-1178-919E-B7CC-4F865D679DE3}"/>
              </a:ext>
            </a:extLst>
          </p:cNvPr>
          <p:cNvSpPr txBox="1"/>
          <p:nvPr/>
        </p:nvSpPr>
        <p:spPr>
          <a:xfrm>
            <a:off x="2820007" y="3767754"/>
            <a:ext cx="65519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Being Right Isn’t Enough</a:t>
            </a:r>
          </a:p>
        </p:txBody>
      </p:sp>
    </p:spTree>
    <p:extLst>
      <p:ext uri="{BB962C8B-B14F-4D97-AF65-F5344CB8AC3E}">
        <p14:creationId xmlns:p14="http://schemas.microsoft.com/office/powerpoint/2010/main" val="1386181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10EE5-8E67-C293-B887-6CD907AC9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F0D9B1D-3DC9-29C2-6440-CFF5BDAA7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0A3F0F-4AE2-AC79-A813-D20CB3238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37" b="1022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435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3443EC-4958-3B2C-B8FD-954FC03A5F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420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3B5544-912F-1297-07A7-BD36A5826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38F7EE-419E-CFEA-571D-8B40D60633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1"/>
            <a:ext cx="12192000" cy="685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08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16C5BA-19A2-C22D-8CD9-5B75537A0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8A163EE-D5E0-F7AC-6371-D4B83EBED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DE4306F-1308-2449-752A-AC9044D2DD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327B44-A52C-1FA5-B0CA-4806803A8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89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89D723-4AE5-A5F8-8813-C58FD477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CFB124C-4B0C-4A81-8633-17257B151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82006" y="569844"/>
            <a:ext cx="8427988" cy="5649981"/>
          </a:xfrm>
          <a:prstGeom prst="rect">
            <a:avLst/>
          </a:prstGeom>
          <a:ln>
            <a:noFill/>
          </a:ln>
          <a:effectLst>
            <a:outerShdw blurRad="317500" dist="317500" dir="714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91C07F-E55F-CB34-5919-4A82D83B28E4}"/>
              </a:ext>
            </a:extLst>
          </p:cNvPr>
          <p:cNvSpPr txBox="1"/>
          <p:nvPr/>
        </p:nvSpPr>
        <p:spPr>
          <a:xfrm>
            <a:off x="1537232" y="986362"/>
            <a:ext cx="1053808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3600" b="1" dirty="0"/>
              <a:t>“Many scientific lectures are boring,</a:t>
            </a:r>
            <a:br>
              <a:rPr lang="en-US" sz="3600" b="1" dirty="0"/>
            </a:br>
            <a:r>
              <a:rPr lang="en-US" sz="3600" b="1" dirty="0"/>
              <a:t>and some are downright dreadful.”</a:t>
            </a:r>
            <a:endParaRPr lang="en-US" sz="3600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David R. Smith, </a:t>
            </a:r>
            <a:r>
              <a:rPr lang="en-US" i="1" dirty="0"/>
              <a:t>EMBO Reports</a:t>
            </a:r>
            <a:r>
              <a:rPr lang="en-US" dirty="0"/>
              <a:t>, 2025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sz="3600" b="1" dirty="0"/>
              <a:t>		“Scientific presentations are too often</a:t>
            </a:r>
            <a:br>
              <a:rPr lang="en-US" sz="3600" b="1" dirty="0"/>
            </a:br>
            <a:r>
              <a:rPr lang="en-US" sz="3600" b="1" dirty="0"/>
              <a:t>		boring and ineffective.”</a:t>
            </a:r>
            <a:endParaRPr lang="en-US" sz="3600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	Bruce Kirchoff, </a:t>
            </a:r>
            <a:r>
              <a:rPr lang="en-US" i="1" dirty="0"/>
              <a:t>Nature</a:t>
            </a:r>
            <a:r>
              <a:rPr lang="en-US" dirty="0"/>
              <a:t>, 2021</a:t>
            </a:r>
          </a:p>
        </p:txBody>
      </p:sp>
    </p:spTree>
    <p:extLst>
      <p:ext uri="{BB962C8B-B14F-4D97-AF65-F5344CB8AC3E}">
        <p14:creationId xmlns:p14="http://schemas.microsoft.com/office/powerpoint/2010/main" val="2660152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552FB6-69EC-B741-D221-9C0E65DA70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83C803-EA1C-9564-88A1-FEF27D09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47C53E-868C-4C84-11C0-554A634613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7" y="643467"/>
            <a:ext cx="5571066" cy="55710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0369DD4-DC73-FE71-204D-F89F2F743EC5}"/>
              </a:ext>
            </a:extLst>
          </p:cNvPr>
          <p:cNvSpPr txBox="1"/>
          <p:nvPr/>
        </p:nvSpPr>
        <p:spPr>
          <a:xfrm>
            <a:off x="263717" y="6111571"/>
            <a:ext cx="60935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Derigs </a:t>
            </a:r>
            <a:r>
              <a:rPr lang="en-US" sz="2800" i="1" dirty="0">
                <a:solidFill>
                  <a:schemeClr val="bg1"/>
                </a:solidFill>
              </a:rPr>
              <a:t>et al.</a:t>
            </a:r>
          </a:p>
        </p:txBody>
      </p:sp>
    </p:spTree>
    <p:extLst>
      <p:ext uri="{BB962C8B-B14F-4D97-AF65-F5344CB8AC3E}">
        <p14:creationId xmlns:p14="http://schemas.microsoft.com/office/powerpoint/2010/main" val="2418946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494F2-0FA1-907D-E6BA-12CB17F8C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CD7925-0B8C-0A55-D533-19F14A4315F6}"/>
              </a:ext>
            </a:extLst>
          </p:cNvPr>
          <p:cNvSpPr txBox="1"/>
          <p:nvPr/>
        </p:nvSpPr>
        <p:spPr>
          <a:xfrm>
            <a:off x="1624801" y="1139253"/>
            <a:ext cx="10013190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/>
              <a:t>The Science Didn’t Change</a:t>
            </a:r>
          </a:p>
          <a:p>
            <a:endParaRPr lang="en-US" sz="4800" b="1" dirty="0"/>
          </a:p>
          <a:p>
            <a:endParaRPr lang="en-US" sz="4800" b="1" dirty="0"/>
          </a:p>
          <a:p>
            <a:r>
              <a:rPr lang="en-US" sz="4800" b="1" dirty="0"/>
              <a:t>	The Audience’s Readiness Did…</a:t>
            </a:r>
          </a:p>
          <a:p>
            <a:endParaRPr lang="en-US" sz="48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6847AD-B83C-ACCB-8313-7B67B01FB50A}"/>
              </a:ext>
            </a:extLst>
          </p:cNvPr>
          <p:cNvSpPr txBox="1"/>
          <p:nvPr/>
        </p:nvSpPr>
        <p:spPr>
          <a:xfrm>
            <a:off x="554636" y="5771213"/>
            <a:ext cx="21403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/>
              <a:t>Derigs </a:t>
            </a:r>
            <a:r>
              <a:rPr lang="en-US" sz="3000" i="1" dirty="0"/>
              <a:t>et al.</a:t>
            </a:r>
          </a:p>
        </p:txBody>
      </p:sp>
    </p:spTree>
    <p:extLst>
      <p:ext uri="{BB962C8B-B14F-4D97-AF65-F5344CB8AC3E}">
        <p14:creationId xmlns:p14="http://schemas.microsoft.com/office/powerpoint/2010/main" val="456638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21F2F-EBBB-2ABB-0ACA-B0B1BEFF8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9AFE3F7-B26D-4497-EF54-14D7835BB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967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D7F46-A916-51F5-2EFF-075A1BA9F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2EB7CB-971B-3308-ABEA-67C9C3C34699}"/>
              </a:ext>
            </a:extLst>
          </p:cNvPr>
          <p:cNvSpPr txBox="1"/>
          <p:nvPr/>
        </p:nvSpPr>
        <p:spPr>
          <a:xfrm>
            <a:off x="2450033" y="2505670"/>
            <a:ext cx="72919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Unmanaged Ambiguity</a:t>
            </a:r>
          </a:p>
        </p:txBody>
      </p:sp>
    </p:spTree>
    <p:extLst>
      <p:ext uri="{BB962C8B-B14F-4D97-AF65-F5344CB8AC3E}">
        <p14:creationId xmlns:p14="http://schemas.microsoft.com/office/powerpoint/2010/main" val="536870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7FCA8F-B0CC-E49D-FB9D-5781BD84F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8DDB7C-8C8F-70C7-04DA-C7BE402AB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8" b="36193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941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A6D52-95A5-34BA-8A66-1CF92502E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A3EC6A-0D96-350C-675D-DECA49607EA8}"/>
              </a:ext>
            </a:extLst>
          </p:cNvPr>
          <p:cNvSpPr txBox="1"/>
          <p:nvPr/>
        </p:nvSpPr>
        <p:spPr>
          <a:xfrm>
            <a:off x="1990837" y="2505670"/>
            <a:ext cx="8210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/>
              <a:t>Unestablished Relevance</a:t>
            </a:r>
          </a:p>
        </p:txBody>
      </p:sp>
    </p:spTree>
    <p:extLst>
      <p:ext uri="{BB962C8B-B14F-4D97-AF65-F5344CB8AC3E}">
        <p14:creationId xmlns:p14="http://schemas.microsoft.com/office/powerpoint/2010/main" val="1810420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AC320-B648-620D-BF66-3969C7464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5402E0-4380-B2DB-DFDC-55204036D89A}"/>
              </a:ext>
            </a:extLst>
          </p:cNvPr>
          <p:cNvSpPr txBox="1"/>
          <p:nvPr/>
        </p:nvSpPr>
        <p:spPr>
          <a:xfrm>
            <a:off x="1008088" y="600121"/>
            <a:ext cx="9080291" cy="1554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R</a:t>
            </a:r>
            <a:r>
              <a:rPr lang="en-US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egulation of </a:t>
            </a:r>
            <a:r>
              <a:rPr lang="en-US" sz="2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en-US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ytokines </a:t>
            </a:r>
            <a:r>
              <a:rPr lang="en-US" sz="2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</a:t>
            </a:r>
            <a:r>
              <a:rPr lang="en-US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ollowing </a:t>
            </a:r>
            <a:r>
              <a:rPr lang="en-US" sz="2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US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reatment with </a:t>
            </a:r>
            <a:r>
              <a:rPr lang="en-US" sz="2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</a:t>
            </a:r>
            <a:r>
              <a:rPr lang="en-US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examethasone, the JAK Inhibitor </a:t>
            </a:r>
            <a:r>
              <a:rPr lang="en-US" sz="2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</a:t>
            </a:r>
            <a:r>
              <a:rPr lang="en-US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uxolitinib, and the IL-6 Receptor </a:t>
            </a:r>
            <a:r>
              <a:rPr lang="en-US" sz="2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en-US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ntagonist </a:t>
            </a:r>
            <a:r>
              <a:rPr lang="en-US" sz="2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US" sz="2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ocilizumab.</a:t>
            </a:r>
            <a:endParaRPr lang="en-US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FF0ED8-16C1-A8FB-6276-B7C41D40E1E1}"/>
              </a:ext>
            </a:extLst>
          </p:cNvPr>
          <p:cNvSpPr txBox="1"/>
          <p:nvPr/>
        </p:nvSpPr>
        <p:spPr>
          <a:xfrm>
            <a:off x="2128603" y="3429000"/>
            <a:ext cx="7866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Jeffrey D Wisotzkey, Roberta L Hill and Charlotte A Sutcliffe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A020B1-ABD2-BA71-9A17-9F38228AB289}"/>
              </a:ext>
            </a:extLst>
          </p:cNvPr>
          <p:cNvSpPr txBox="1"/>
          <p:nvPr/>
        </p:nvSpPr>
        <p:spPr>
          <a:xfrm>
            <a:off x="1948721" y="5126636"/>
            <a:ext cx="33201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University of Northern New York</a:t>
            </a:r>
          </a:p>
          <a:p>
            <a:r>
              <a:rPr lang="en-US" dirty="0" err="1"/>
              <a:t>Mayberryville</a:t>
            </a:r>
            <a:r>
              <a:rPr lang="en-US" dirty="0"/>
              <a:t>, New York</a:t>
            </a:r>
          </a:p>
          <a:p>
            <a:r>
              <a:rPr lang="en-US" dirty="0"/>
              <a:t>October 2026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96D15C1-45B5-D174-10BE-5661C0B11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632" y="4171104"/>
            <a:ext cx="2429657" cy="242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749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0769F-8F84-1337-2981-21D16005A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DAD197-7B7D-E604-8F1D-324DD94FBEE9}"/>
              </a:ext>
            </a:extLst>
          </p:cNvPr>
          <p:cNvSpPr txBox="1"/>
          <p:nvPr/>
        </p:nvSpPr>
        <p:spPr>
          <a:xfrm>
            <a:off x="752006" y="1269172"/>
            <a:ext cx="10687987" cy="3139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US" sz="54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Closing the Readiness Gap</a:t>
            </a:r>
          </a:p>
          <a:p>
            <a:pPr marR="0"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Three Questions</a:t>
            </a:r>
          </a:p>
          <a:p>
            <a:pPr marR="0"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042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2015E-2985-E7A4-0D71-27CA5673F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A2AB64-2D6D-9425-E558-B875B18DA48D}"/>
              </a:ext>
            </a:extLst>
          </p:cNvPr>
          <p:cNvSpPr txBox="1"/>
          <p:nvPr/>
        </p:nvSpPr>
        <p:spPr>
          <a:xfrm>
            <a:off x="752006" y="1883769"/>
            <a:ext cx="10687987" cy="1894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am I assuming they already know?</a:t>
            </a:r>
          </a:p>
          <a:p>
            <a:pPr marR="0"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463229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73662-0754-01AF-9C1C-9197534C3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01B054C-DC83-4C75-85A8-909B8E69E5E9}"/>
              </a:ext>
            </a:extLst>
          </p:cNvPr>
          <p:cNvSpPr txBox="1"/>
          <p:nvPr/>
        </p:nvSpPr>
        <p:spPr>
          <a:xfrm>
            <a:off x="752006" y="1883769"/>
            <a:ext cx="10687987" cy="2364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am I assuming they already know?</a:t>
            </a:r>
          </a:p>
          <a:p>
            <a:pPr marR="0"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Why should this matter to them, not just me?</a:t>
            </a:r>
          </a:p>
          <a:p>
            <a:pPr marR="0"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641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6DB75-BDF2-37F0-8B35-8453BDF5A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A1EC13-0995-9BD8-011E-0479104AAE1B}"/>
              </a:ext>
            </a:extLst>
          </p:cNvPr>
          <p:cNvSpPr txBox="1"/>
          <p:nvPr/>
        </p:nvSpPr>
        <p:spPr>
          <a:xfrm>
            <a:off x="752006" y="1883769"/>
            <a:ext cx="10687987" cy="3090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am I assuming they already know?</a:t>
            </a:r>
          </a:p>
          <a:p>
            <a:pPr marR="0"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Why should this matter to them, not just me?</a:t>
            </a:r>
          </a:p>
          <a:p>
            <a:pPr marR="0"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r>
              <a:rPr lang="en-US" sz="3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         What do they need first, to see what I see?</a:t>
            </a:r>
          </a:p>
        </p:txBody>
      </p:sp>
    </p:spTree>
    <p:extLst>
      <p:ext uri="{BB962C8B-B14F-4D97-AF65-F5344CB8AC3E}">
        <p14:creationId xmlns:p14="http://schemas.microsoft.com/office/powerpoint/2010/main" val="24605019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8016F2-4C29-ADB1-1217-BE3EBE3AA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B73BEE-74F1-86A6-2A26-6FBD8EECB7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936EB6-BD3E-3762-2B20-5EB15D3C2C14}"/>
              </a:ext>
            </a:extLst>
          </p:cNvPr>
          <p:cNvSpPr txBox="1"/>
          <p:nvPr/>
        </p:nvSpPr>
        <p:spPr>
          <a:xfrm>
            <a:off x="494676" y="329784"/>
            <a:ext cx="1115055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/>
              <a:t>Start where “they” are…</a:t>
            </a:r>
          </a:p>
          <a:p>
            <a:r>
              <a:rPr lang="en-US" sz="4400" dirty="0"/>
              <a:t>… then take them where you want them to go.</a:t>
            </a:r>
          </a:p>
        </p:txBody>
      </p:sp>
    </p:spTree>
    <p:extLst>
      <p:ext uri="{BB962C8B-B14F-4D97-AF65-F5344CB8AC3E}">
        <p14:creationId xmlns:p14="http://schemas.microsoft.com/office/powerpoint/2010/main" val="29645268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62EB17-4286-8DA4-0B01-491A638BB2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314" b="587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561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0380E-EDA5-BC85-DACA-D75DDD100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7D1A2D-ED17-BF3C-BF2B-B1F8F65369CE}"/>
              </a:ext>
            </a:extLst>
          </p:cNvPr>
          <p:cNvSpPr txBox="1"/>
          <p:nvPr/>
        </p:nvSpPr>
        <p:spPr>
          <a:xfrm>
            <a:off x="2023090" y="2413337"/>
            <a:ext cx="81458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Being Right Isn’t Enough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80D154-B4B6-024A-B8F4-1F6626139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1254" y="4856812"/>
            <a:ext cx="1442803" cy="14428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9EB5B1-5CCE-72A2-FF67-463CCC93A388}"/>
              </a:ext>
            </a:extLst>
          </p:cNvPr>
          <p:cNvSpPr txBox="1"/>
          <p:nvPr/>
        </p:nvSpPr>
        <p:spPr>
          <a:xfrm>
            <a:off x="5231567" y="5376285"/>
            <a:ext cx="24715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Jeff Wisotzkey, PhD</a:t>
            </a:r>
          </a:p>
          <a:p>
            <a:r>
              <a:rPr lang="en-US" dirty="0">
                <a:hlinkClick r:id="rId3"/>
              </a:rPr>
              <a:t>Jeff@Speakworth.com</a:t>
            </a:r>
            <a:endParaRPr lang="en-US" dirty="0"/>
          </a:p>
          <a:p>
            <a:r>
              <a:rPr lang="en-US" dirty="0">
                <a:hlinkClick r:id="rId4"/>
              </a:rPr>
              <a:t>www.Speakworth.com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40856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E5E323-05E4-BD76-36AA-2281D089E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E4166E-C751-7B07-28C1-B88D719AE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451" y="643466"/>
            <a:ext cx="847309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40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23146</TotalTime>
  <Words>223</Words>
  <Application>Microsoft Office PowerPoint</Application>
  <PresentationFormat>Widescreen</PresentationFormat>
  <Paragraphs>46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Jeff Wisotzkey</dc:creator>
  <cp:lastModifiedBy>Jeff Wisotzkey</cp:lastModifiedBy>
  <cp:revision>31</cp:revision>
  <dcterms:created xsi:type="dcterms:W3CDTF">2026-07-26T13:33:43Z</dcterms:created>
  <dcterms:modified xsi:type="dcterms:W3CDTF">2026-09-29T12:14:58Z</dcterms:modified>
</cp:coreProperties>
</file>